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2" r:id="rId8"/>
    <p:sldId id="266" r:id="rId9"/>
    <p:sldId id="270" r:id="rId10"/>
    <p:sldId id="271" r:id="rId11"/>
    <p:sldId id="267" r:id="rId12"/>
    <p:sldId id="268" r:id="rId13"/>
    <p:sldId id="269" r:id="rId14"/>
    <p:sldId id="272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B9269-2D57-4E0A-BFB7-FF77334EABF1}" type="datetimeFigureOut">
              <a:rPr lang="nl-NL" smtClean="0"/>
              <a:pPr/>
              <a:t>11-9-2015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6849E-8B3E-49AB-8443-0939DE43B9E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B9269-2D57-4E0A-BFB7-FF77334EABF1}" type="datetimeFigureOut">
              <a:rPr lang="nl-NL" smtClean="0"/>
              <a:pPr/>
              <a:t>11-9-2015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6849E-8B3E-49AB-8443-0939DE43B9E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B9269-2D57-4E0A-BFB7-FF77334EABF1}" type="datetimeFigureOut">
              <a:rPr lang="nl-NL" smtClean="0"/>
              <a:pPr/>
              <a:t>11-9-2015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6849E-8B3E-49AB-8443-0939DE43B9E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B9269-2D57-4E0A-BFB7-FF77334EABF1}" type="datetimeFigureOut">
              <a:rPr lang="nl-NL" smtClean="0"/>
              <a:pPr/>
              <a:t>11-9-2015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6849E-8B3E-49AB-8443-0939DE43B9E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B9269-2D57-4E0A-BFB7-FF77334EABF1}" type="datetimeFigureOut">
              <a:rPr lang="nl-NL" smtClean="0"/>
              <a:pPr/>
              <a:t>11-9-2015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6849E-8B3E-49AB-8443-0939DE43B9E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B9269-2D57-4E0A-BFB7-FF77334EABF1}" type="datetimeFigureOut">
              <a:rPr lang="nl-NL" smtClean="0"/>
              <a:pPr/>
              <a:t>11-9-2015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6849E-8B3E-49AB-8443-0939DE43B9E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B9269-2D57-4E0A-BFB7-FF77334EABF1}" type="datetimeFigureOut">
              <a:rPr lang="nl-NL" smtClean="0"/>
              <a:pPr/>
              <a:t>11-9-2015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6849E-8B3E-49AB-8443-0939DE43B9E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B9269-2D57-4E0A-BFB7-FF77334EABF1}" type="datetimeFigureOut">
              <a:rPr lang="nl-NL" smtClean="0"/>
              <a:pPr/>
              <a:t>11-9-2015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6849E-8B3E-49AB-8443-0939DE43B9E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B9269-2D57-4E0A-BFB7-FF77334EABF1}" type="datetimeFigureOut">
              <a:rPr lang="nl-NL" smtClean="0"/>
              <a:pPr/>
              <a:t>11-9-2015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6849E-8B3E-49AB-8443-0939DE43B9E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B9269-2D57-4E0A-BFB7-FF77334EABF1}" type="datetimeFigureOut">
              <a:rPr lang="nl-NL" smtClean="0"/>
              <a:pPr/>
              <a:t>11-9-2015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6849E-8B3E-49AB-8443-0939DE43B9E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B9269-2D57-4E0A-BFB7-FF77334EABF1}" type="datetimeFigureOut">
              <a:rPr lang="nl-NL" smtClean="0"/>
              <a:pPr/>
              <a:t>11-9-2015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6849E-8B3E-49AB-8443-0939DE43B9E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B9269-2D57-4E0A-BFB7-FF77334EABF1}" type="datetimeFigureOut">
              <a:rPr lang="nl-NL" smtClean="0"/>
              <a:pPr/>
              <a:t>11-9-2015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6849E-8B3E-49AB-8443-0939DE43B9E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schooltv.nl/video/de-ijzeren-eeuw-in-de-klas-vrouwen-voorwaarts/#q=feminism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nl/url?sa=i&amp;source=images&amp;cd=&amp;cad=rja&amp;uact=8&amp;ved=0CAgQjRw&amp;url=http://communisme.nu/kom-dat-zien/2014/08/14/karl-marx-uitgelegt-in-8-bits/&amp;ei=7OmsVLKDHsX1OMDzgbgM&amp;psig=AFQjCNE8qFK33YAzfoqXSFX618cnH_yNbQ&amp;ust=1420704620642766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schooltv.nl/video/karl-marx-1818-1883-grondlegger-van-het-communisme/#q=communisme" TargetMode="External"/><Relationship Id="rId4" Type="http://schemas.openxmlformats.org/officeDocument/2006/relationships/hyperlink" Target="http://schooltv.nl/video/clipphanger-wat-is-communisme/#q=communisme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Paragraaf 10.2 Emancipatie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De opkomst van emancipatiebewegingen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 examenvraag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NL" b="1" dirty="0"/>
              <a:t>maximumscore 2</a:t>
            </a:r>
          </a:p>
          <a:p>
            <a:pPr marL="0" indent="0">
              <a:buNone/>
            </a:pPr>
            <a:r>
              <a:rPr lang="nl-NL" dirty="0"/>
              <a:t>Een juist antwoord bevat de volgende elementen:</a:t>
            </a:r>
          </a:p>
          <a:p>
            <a:pPr marL="0" indent="0">
              <a:buNone/>
            </a:pPr>
            <a:r>
              <a:rPr lang="nl-NL" dirty="0"/>
              <a:t>• Een juist voorbeeld van een </a:t>
            </a:r>
            <a:r>
              <a:rPr lang="nl-NL" dirty="0" smtClean="0"/>
              <a:t>negentiende-eeuwse emancipatiebeweging </a:t>
            </a:r>
            <a:r>
              <a:rPr lang="nl-NL" dirty="0"/>
              <a:t>(bijvoorbeeld de vrouwenbeweging) 1</a:t>
            </a:r>
          </a:p>
          <a:p>
            <a:pPr marL="0" indent="0">
              <a:buNone/>
            </a:pPr>
            <a:r>
              <a:rPr lang="nl-NL" dirty="0"/>
              <a:t>• met een juiste uitleg van het verband met de Industriële Revolutie</a:t>
            </a:r>
          </a:p>
          <a:p>
            <a:pPr marL="0" indent="0">
              <a:buNone/>
            </a:pPr>
            <a:r>
              <a:rPr lang="nl-NL" dirty="0"/>
              <a:t>(bijvoorbeeld door de industrialisatie gaan meer vrouwen buitenshuis</a:t>
            </a:r>
          </a:p>
          <a:p>
            <a:pPr marL="0" indent="0">
              <a:buNone/>
            </a:pPr>
            <a:r>
              <a:rPr lang="nl-NL" dirty="0"/>
              <a:t>werken in fabrieken, waardoor vrouwen zelfstandiger worden/gelijke</a:t>
            </a:r>
          </a:p>
          <a:p>
            <a:pPr marL="0" indent="0">
              <a:buNone/>
            </a:pPr>
            <a:r>
              <a:rPr lang="nl-NL" dirty="0"/>
              <a:t>rechten gaan eisen / arbeidsters komen te werken in fabrieken/grote</a:t>
            </a:r>
          </a:p>
          <a:p>
            <a:pPr marL="0" indent="0">
              <a:buNone/>
            </a:pPr>
            <a:r>
              <a:rPr lang="nl-NL" dirty="0"/>
              <a:t>bedrijven waardoor zij zich gemakkelijker kunnen organiseren) 1</a:t>
            </a:r>
          </a:p>
        </p:txBody>
      </p:sp>
    </p:spTree>
    <p:extLst>
      <p:ext uri="{BB962C8B-B14F-4D97-AF65-F5344CB8AC3E}">
        <p14:creationId xmlns:p14="http://schemas.microsoft.com/office/powerpoint/2010/main" val="2682607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Examenvraag </a:t>
            </a:r>
            <a:r>
              <a:rPr lang="nl-NL" sz="2800" dirty="0" smtClean="0"/>
              <a:t>(type: bron interpretatie)</a:t>
            </a:r>
            <a:endParaRPr lang="nl-NL" sz="2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i="1" dirty="0"/>
              <a:t>Gebruik </a:t>
            </a:r>
            <a:r>
              <a:rPr lang="nl-NL" i="1" dirty="0" smtClean="0"/>
              <a:t>de bron op volgende dia. </a:t>
            </a:r>
            <a:endParaRPr lang="nl-NL" i="1" dirty="0"/>
          </a:p>
          <a:p>
            <a:pPr marL="0" indent="0">
              <a:buNone/>
            </a:pPr>
            <a:r>
              <a:rPr lang="nl-NL" dirty="0"/>
              <a:t>De Tweede Kamer besluit in 1886 om een parlementair onderzoek te </a:t>
            </a:r>
            <a:r>
              <a:rPr lang="nl-NL" dirty="0" smtClean="0"/>
              <a:t>houden naar </a:t>
            </a:r>
            <a:r>
              <a:rPr lang="nl-NL" dirty="0"/>
              <a:t>een maatschappelijk probleem.</a:t>
            </a:r>
          </a:p>
          <a:p>
            <a:pPr marL="0" indent="0">
              <a:buNone/>
            </a:pPr>
            <a:r>
              <a:rPr lang="nl-NL" dirty="0" smtClean="0"/>
              <a:t>Noem </a:t>
            </a:r>
            <a:r>
              <a:rPr lang="nl-NL" dirty="0"/>
              <a:t>de naam waaronder dit probleem bekend is geworden en leg kort uit </a:t>
            </a:r>
            <a:r>
              <a:rPr lang="nl-NL" dirty="0" smtClean="0"/>
              <a:t>welk verband </a:t>
            </a:r>
            <a:r>
              <a:rPr lang="nl-NL" dirty="0"/>
              <a:t>er bestaat tussen dit probleem en de Industriële Revolutie.</a:t>
            </a:r>
          </a:p>
        </p:txBody>
      </p:sp>
    </p:spTree>
    <p:extLst>
      <p:ext uri="{BB962C8B-B14F-4D97-AF65-F5344CB8AC3E}">
        <p14:creationId xmlns:p14="http://schemas.microsoft.com/office/powerpoint/2010/main" val="203952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131941" y="404664"/>
            <a:ext cx="903649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dirty="0">
                <a:latin typeface="Arial-BoldMT"/>
              </a:rPr>
              <a:t>bron </a:t>
            </a:r>
          </a:p>
          <a:p>
            <a:r>
              <a:rPr lang="nl-NL" i="1" dirty="0">
                <a:latin typeface="Arial-ItalicMT"/>
              </a:rPr>
              <a:t>In 1886 besluit het Nederlandse parlement een onderzoek te doen naar de</a:t>
            </a:r>
          </a:p>
          <a:p>
            <a:r>
              <a:rPr lang="nl-NL" i="1" dirty="0">
                <a:latin typeface="Arial-ItalicMT"/>
              </a:rPr>
              <a:t>leefomstandigheden van de arbeiders. Op 10 september 1887 verschijnt Poppe</a:t>
            </a:r>
          </a:p>
          <a:p>
            <a:r>
              <a:rPr lang="nl-NL" i="1" dirty="0" err="1">
                <a:latin typeface="Arial-ItalicMT"/>
              </a:rPr>
              <a:t>Corzaan</a:t>
            </a:r>
            <a:r>
              <a:rPr lang="nl-NL" i="1" dirty="0">
                <a:latin typeface="Arial-ItalicMT"/>
              </a:rPr>
              <a:t>, 25 jaar, (voormalig) fabrieksarbeider te Sappemeer, voor de</a:t>
            </a:r>
          </a:p>
          <a:p>
            <a:r>
              <a:rPr lang="nl-NL" i="1" dirty="0">
                <a:latin typeface="Arial-ItalicMT"/>
              </a:rPr>
              <a:t>onderzoekscommissie</a:t>
            </a:r>
          </a:p>
          <a:p>
            <a:r>
              <a:rPr lang="nl-NL" sz="1100" dirty="0">
                <a:latin typeface="ArialMT"/>
              </a:rPr>
              <a:t>(Vraag): </a:t>
            </a:r>
            <a:r>
              <a:rPr lang="nl-NL" dirty="0">
                <a:latin typeface="ArialMT"/>
              </a:rPr>
              <a:t>Zijt gij niet van de papierfabriek afgeraakt bij gelegenheid van de</a:t>
            </a:r>
          </a:p>
          <a:p>
            <a:r>
              <a:rPr lang="nl-NL" dirty="0">
                <a:latin typeface="ArialMT"/>
              </a:rPr>
              <a:t>werkstaking die daar verleden jaar heeft plaats gehad? Kunt gij ons</a:t>
            </a:r>
          </a:p>
          <a:p>
            <a:r>
              <a:rPr lang="nl-NL" dirty="0">
                <a:latin typeface="ArialMT"/>
              </a:rPr>
              <a:t>ook vertellen wat aan die werkstaking is voorafgegaan?</a:t>
            </a:r>
          </a:p>
          <a:p>
            <a:r>
              <a:rPr lang="nl-NL" sz="1100" dirty="0">
                <a:latin typeface="ArialMT"/>
              </a:rPr>
              <a:t>(Antwoord): </a:t>
            </a:r>
            <a:r>
              <a:rPr lang="nl-NL" dirty="0">
                <a:latin typeface="ArialMT"/>
              </a:rPr>
              <a:t>Vooraf moet ik zeggen dat het niet waar is dat ik met de werkstaking</a:t>
            </a:r>
          </a:p>
          <a:p>
            <a:r>
              <a:rPr lang="nl-NL" dirty="0">
                <a:latin typeface="ArialMT"/>
              </a:rPr>
              <a:t>van de fabriek gekomen ben; ik zou kunnen bewijzen dat ik reeds</a:t>
            </a:r>
          </a:p>
          <a:p>
            <a:r>
              <a:rPr lang="nl-NL" dirty="0">
                <a:latin typeface="ArialMT"/>
              </a:rPr>
              <a:t>plusminus zes maanden vóórdat de werkstaking is uitgebroken, weg</a:t>
            </a:r>
          </a:p>
          <a:p>
            <a:r>
              <a:rPr lang="nl-NL" dirty="0">
                <a:latin typeface="ArialMT"/>
              </a:rPr>
              <a:t>ben gegaan.</a:t>
            </a:r>
          </a:p>
          <a:p>
            <a:r>
              <a:rPr lang="nl-NL" sz="1100" dirty="0">
                <a:latin typeface="ArialMT"/>
              </a:rPr>
              <a:t>(Vraag): </a:t>
            </a:r>
            <a:r>
              <a:rPr lang="nl-NL" dirty="0">
                <a:latin typeface="ArialMT"/>
              </a:rPr>
              <a:t>Wij wensen slechts te vernemen wat er voorgevallen is. Is er niet een</a:t>
            </a:r>
          </a:p>
          <a:p>
            <a:r>
              <a:rPr lang="nl-NL" dirty="0">
                <a:latin typeface="ArialMT"/>
              </a:rPr>
              <a:t>verzoek gedaan om vrijstelling van de zondagnachtarbeid?</a:t>
            </a:r>
          </a:p>
          <a:p>
            <a:r>
              <a:rPr lang="nl-NL" sz="1100" dirty="0">
                <a:latin typeface="ArialMT"/>
              </a:rPr>
              <a:t>(Antwoord): </a:t>
            </a:r>
            <a:r>
              <a:rPr lang="nl-NL" dirty="0">
                <a:latin typeface="ArialMT"/>
              </a:rPr>
              <a:t>Ja, ik heb een verzoekschrift aan fabrikant Scholten opgesteld dat</a:t>
            </a:r>
          </a:p>
          <a:p>
            <a:r>
              <a:rPr lang="nl-NL" dirty="0">
                <a:latin typeface="ArialMT"/>
              </a:rPr>
              <a:t>inhield: het beleefde verzoek om vrijdom van arbeid te krijgen van</a:t>
            </a:r>
          </a:p>
          <a:p>
            <a:r>
              <a:rPr lang="nl-NL" dirty="0">
                <a:latin typeface="ArialMT"/>
              </a:rPr>
              <a:t>zondagsavonds zes uur tot 's maandagsochtends zes uur. Door het</a:t>
            </a:r>
          </a:p>
          <a:p>
            <a:r>
              <a:rPr lang="nl-NL" dirty="0">
                <a:latin typeface="ArialMT"/>
              </a:rPr>
              <a:t>langdurig werken 's nachts gingen de arbeiders natuurlijk dadelijk</a:t>
            </a:r>
          </a:p>
          <a:p>
            <a:r>
              <a:rPr lang="nl-NL" dirty="0">
                <a:latin typeface="ArialMT"/>
              </a:rPr>
              <a:t>slapen en om zes uur 's avonds moest er weer gewerkt worden zodat</a:t>
            </a:r>
          </a:p>
          <a:p>
            <a:r>
              <a:rPr lang="nl-NL" dirty="0">
                <a:latin typeface="ArialMT"/>
              </a:rPr>
              <a:t>men gedurende de zondag niets aan het huisgezin had, want men</a:t>
            </a:r>
          </a:p>
          <a:p>
            <a:r>
              <a:rPr lang="nl-NL" dirty="0">
                <a:latin typeface="ArialMT"/>
              </a:rPr>
              <a:t>deed niets dan slapen en werken.</a:t>
            </a:r>
          </a:p>
          <a:p>
            <a:r>
              <a:rPr lang="nl-NL" sz="1100" dirty="0">
                <a:latin typeface="ArialMT"/>
              </a:rPr>
              <a:t>(Vraag): </a:t>
            </a:r>
            <a:r>
              <a:rPr lang="nl-NL" dirty="0">
                <a:latin typeface="ArialMT"/>
              </a:rPr>
              <a:t>Wat heeft de heer Scholten op het </a:t>
            </a:r>
            <a:r>
              <a:rPr lang="nl-NL" dirty="0" err="1" smtClean="0">
                <a:latin typeface="ArialMT"/>
              </a:rPr>
              <a:t>verz</a:t>
            </a:r>
            <a:r>
              <a:rPr lang="nl-NL" dirty="0" smtClean="0">
                <a:latin typeface="ArialMT"/>
              </a:rPr>
              <a:t> (…..)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7386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 examenvraag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/>
              <a:t>maximumscore 2</a:t>
            </a:r>
          </a:p>
          <a:p>
            <a:pPr marL="0" indent="0">
              <a:buNone/>
            </a:pPr>
            <a:r>
              <a:rPr lang="nl-NL" dirty="0"/>
              <a:t>Uit het antwoord moet blijken dat:</a:t>
            </a:r>
          </a:p>
          <a:p>
            <a:pPr marL="0" indent="0">
              <a:buNone/>
            </a:pPr>
            <a:r>
              <a:rPr lang="nl-NL" dirty="0"/>
              <a:t>• dit probleem bekend wordt onder de naam ‘sociale kwestie’ en 1</a:t>
            </a:r>
          </a:p>
          <a:p>
            <a:pPr marL="0" indent="0">
              <a:buNone/>
            </a:pPr>
            <a:r>
              <a:rPr lang="nl-NL" dirty="0"/>
              <a:t>• de sociale kwestie verband houdt met de Industriële Revolutie, </a:t>
            </a:r>
            <a:r>
              <a:rPr lang="nl-NL" dirty="0" smtClean="0"/>
              <a:t>doordat die </a:t>
            </a:r>
            <a:r>
              <a:rPr lang="nl-NL" dirty="0"/>
              <a:t>de arbeidsverhoudingen ingrijpend wijzigt/zorgt voor grote </a:t>
            </a:r>
            <a:r>
              <a:rPr lang="nl-NL" dirty="0" smtClean="0"/>
              <a:t>sociale onrust </a:t>
            </a:r>
            <a:r>
              <a:rPr lang="nl-NL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83467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Conclusie / samenvattend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dirty="0" smtClean="0"/>
              <a:t>Nu weet je wat:</a:t>
            </a:r>
          </a:p>
          <a:p>
            <a:r>
              <a:rPr lang="nl-NL" dirty="0" smtClean="0"/>
              <a:t>De sociale kwestie is</a:t>
            </a:r>
          </a:p>
          <a:p>
            <a:r>
              <a:rPr lang="nl-NL" dirty="0" smtClean="0"/>
              <a:t>Een vakbond is en wat dit te maken heeft met emancipatie</a:t>
            </a:r>
          </a:p>
          <a:p>
            <a:r>
              <a:rPr lang="nl-NL" dirty="0" smtClean="0"/>
              <a:t>Wat het socialisme is en waar dit voor staat. </a:t>
            </a:r>
          </a:p>
          <a:p>
            <a:r>
              <a:rPr lang="nl-NL" dirty="0" smtClean="0"/>
              <a:t>Wat </a:t>
            </a:r>
            <a:r>
              <a:rPr lang="nl-NL" dirty="0" err="1" smtClean="0"/>
              <a:t>sociaal-democratie</a:t>
            </a:r>
            <a:r>
              <a:rPr lang="nl-NL" dirty="0" smtClean="0"/>
              <a:t> en communisme is. </a:t>
            </a:r>
          </a:p>
          <a:p>
            <a:r>
              <a:rPr lang="nl-NL" dirty="0" smtClean="0"/>
              <a:t>Wat feminisme is</a:t>
            </a:r>
          </a:p>
          <a:p>
            <a:r>
              <a:rPr lang="nl-NL" dirty="0" smtClean="0"/>
              <a:t>Wat de eerste feministische golf inhield en wat de eerste feministen hebben bereikt. </a:t>
            </a:r>
          </a:p>
          <a:p>
            <a:r>
              <a:rPr lang="nl-NL" dirty="0" smtClean="0"/>
              <a:t>En dat dit alles heeft plaatsgevonden aan het einde van de 19</a:t>
            </a:r>
            <a:r>
              <a:rPr lang="nl-NL" baseline="30000" dirty="0" smtClean="0"/>
              <a:t>e</a:t>
            </a:r>
            <a:r>
              <a:rPr lang="nl-NL" dirty="0" smtClean="0"/>
              <a:t> eeuw en </a:t>
            </a:r>
            <a:r>
              <a:rPr lang="nl-NL" smtClean="0"/>
              <a:t>het begin van de 20</a:t>
            </a:r>
            <a:r>
              <a:rPr lang="nl-NL" baseline="30000" smtClean="0"/>
              <a:t>e</a:t>
            </a:r>
            <a:r>
              <a:rPr lang="nl-NL" smtClean="0"/>
              <a:t> eeuw. 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453100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Kenmerkend aspect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De opkomst van emancipatiebewegingen.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7163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weet je al?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	Welke associaties roept het woord ‘emancipatie’ bij jou op? </a:t>
            </a:r>
            <a:endParaRPr lang="nl-NL" dirty="0"/>
          </a:p>
        </p:txBody>
      </p:sp>
      <p:sp>
        <p:nvSpPr>
          <p:cNvPr id="5" name="Stroomdiagram: Voorbereiding 4"/>
          <p:cNvSpPr/>
          <p:nvPr/>
        </p:nvSpPr>
        <p:spPr>
          <a:xfrm>
            <a:off x="3131840" y="3717032"/>
            <a:ext cx="2592288" cy="1152128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Emancipatie?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Emancipatie (gelijkberechting)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nl-NL" dirty="0" smtClean="0"/>
              <a:t>	Als achtergestelde groepen opkomen voor gelijke rechten </a:t>
            </a:r>
            <a:r>
              <a:rPr lang="nl-NL" dirty="0" err="1" smtClean="0"/>
              <a:t>én</a:t>
            </a:r>
            <a:r>
              <a:rPr lang="nl-NL" dirty="0" smtClean="0"/>
              <a:t> kansen in de maatschappij </a:t>
            </a:r>
            <a:r>
              <a:rPr lang="nl-NL" i="1" dirty="0" smtClean="0"/>
              <a:t>(op politiek, economisch, sociaal gebied). </a:t>
            </a:r>
            <a:endParaRPr lang="nl-NL" i="1" dirty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	Slaven, vrouwen, arbeiders, religieuze minderheden….. Allemaal groepen die in de loop van de 19</a:t>
            </a:r>
            <a:r>
              <a:rPr lang="nl-NL" baseline="30000" dirty="0" smtClean="0"/>
              <a:t>e</a:t>
            </a:r>
            <a:r>
              <a:rPr lang="nl-NL" dirty="0" smtClean="0"/>
              <a:t> en 20</a:t>
            </a:r>
            <a:r>
              <a:rPr lang="nl-NL" baseline="30000" dirty="0" smtClean="0"/>
              <a:t>e</a:t>
            </a:r>
            <a:r>
              <a:rPr lang="nl-NL" dirty="0" smtClean="0"/>
              <a:t> eeuw zijn gaan emanciperen. 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	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Emancipatie in fases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l-NL" b="1" dirty="0" smtClean="0"/>
              <a:t>Afschaffing </a:t>
            </a:r>
            <a:r>
              <a:rPr lang="nl-NL" b="1" dirty="0" smtClean="0"/>
              <a:t>slavenhandel</a:t>
            </a:r>
            <a:r>
              <a:rPr lang="nl-NL" dirty="0" smtClean="0"/>
              <a:t> (rond 1800) + </a:t>
            </a:r>
            <a:r>
              <a:rPr lang="nl-NL" b="1" dirty="0" smtClean="0"/>
              <a:t>slavernij</a:t>
            </a:r>
            <a:r>
              <a:rPr lang="nl-NL" dirty="0" smtClean="0"/>
              <a:t> (</a:t>
            </a:r>
            <a:r>
              <a:rPr lang="nl-NL" b="1" dirty="0" smtClean="0">
                <a:solidFill>
                  <a:srgbClr val="FF0000"/>
                </a:solidFill>
              </a:rPr>
              <a:t>abolitionisme</a:t>
            </a:r>
            <a:r>
              <a:rPr lang="nl-NL" dirty="0"/>
              <a:t> </a:t>
            </a:r>
            <a:r>
              <a:rPr lang="nl-NL" sz="1500" dirty="0" smtClean="0"/>
              <a:t>par 8.4</a:t>
            </a:r>
            <a:r>
              <a:rPr lang="nl-NL" dirty="0" smtClean="0"/>
              <a:t>) </a:t>
            </a:r>
            <a:r>
              <a:rPr lang="nl-NL" dirty="0" smtClean="0"/>
              <a:t>(rond 1860)</a:t>
            </a:r>
          </a:p>
          <a:p>
            <a:pPr marL="514350" indent="-514350">
              <a:buFont typeface="+mj-lt"/>
              <a:buAutoNum type="arabicPeriod"/>
            </a:pPr>
            <a:r>
              <a:rPr lang="nl-NL" b="1" dirty="0" smtClean="0"/>
              <a:t>Feminisme</a:t>
            </a:r>
            <a:r>
              <a:rPr lang="nl-NL" dirty="0" smtClean="0"/>
              <a:t>, rond 1850 in VS (algemeen kiesrecht voor vrouwen), rond 1870 in Europa (algemeen kiesrecht* voor vrouwen + ongelijkheid tussen arm en rijk</a:t>
            </a:r>
            <a:r>
              <a:rPr lang="nl-NL" dirty="0" smtClean="0"/>
              <a:t>)</a:t>
            </a:r>
          </a:p>
          <a:p>
            <a:pPr marL="914400" lvl="1" indent="-514350">
              <a:buFont typeface="+mj-lt"/>
              <a:buAutoNum type="arabicPeriod"/>
            </a:pPr>
            <a:r>
              <a:rPr lang="nl-NL" dirty="0" smtClean="0"/>
              <a:t>1</a:t>
            </a:r>
            <a:r>
              <a:rPr lang="nl-NL" baseline="30000" dirty="0" smtClean="0"/>
              <a:t>e</a:t>
            </a:r>
            <a:r>
              <a:rPr lang="nl-NL" dirty="0" smtClean="0"/>
              <a:t> feministische golf</a:t>
            </a:r>
          </a:p>
          <a:p>
            <a:pPr marL="914400" lvl="1" indent="-514350">
              <a:buFont typeface="+mj-lt"/>
              <a:buAutoNum type="arabicPeriod"/>
            </a:pPr>
            <a:r>
              <a:rPr lang="nl-NL" sz="900" dirty="0">
                <a:hlinkClick r:id="rId2"/>
              </a:rPr>
              <a:t>http://schooltv.nl/video/de-ijzeren-eeuw-in-de-klas-vrouwen-voorwaarts/#q=feminisme</a:t>
            </a:r>
            <a:endParaRPr lang="nl-NL" sz="900" dirty="0" smtClean="0"/>
          </a:p>
          <a:p>
            <a:pPr marL="514350" indent="-514350">
              <a:buFont typeface="+mj-lt"/>
              <a:buAutoNum type="arabicPeriod"/>
            </a:pPr>
            <a:r>
              <a:rPr lang="nl-NL" b="1" dirty="0" smtClean="0"/>
              <a:t>Socialisme</a:t>
            </a:r>
            <a:r>
              <a:rPr lang="nl-NL" dirty="0" smtClean="0"/>
              <a:t>; 19</a:t>
            </a:r>
            <a:r>
              <a:rPr lang="nl-NL" baseline="30000" dirty="0" smtClean="0"/>
              <a:t>e</a:t>
            </a:r>
            <a:r>
              <a:rPr lang="nl-NL" dirty="0" smtClean="0"/>
              <a:t> eeuw, arbeiders, ongelijkheid tussen arm en rijk terugdringen + algemeen kiesrecht  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755576" y="6126163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* Pas in 1919 kregen vrouwen in Nederland actief kiesrecht.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Socialisme: twee stromen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				Socialisme</a:t>
            </a:r>
          </a:p>
          <a:p>
            <a:pPr>
              <a:buNone/>
            </a:pPr>
            <a:r>
              <a:rPr lang="nl-NL" dirty="0"/>
              <a:t>	</a:t>
            </a:r>
            <a:r>
              <a:rPr lang="nl-NL" dirty="0" smtClean="0"/>
              <a:t>		     </a:t>
            </a:r>
            <a:r>
              <a:rPr lang="nl-NL" b="1" dirty="0" smtClean="0">
                <a:solidFill>
                  <a:srgbClr val="FF0000"/>
                </a:solidFill>
              </a:rPr>
              <a:t>Doel = gelijkheid</a:t>
            </a:r>
          </a:p>
          <a:p>
            <a:pPr>
              <a:buNone/>
            </a:pPr>
            <a:endParaRPr lang="nl-NL" dirty="0" smtClean="0"/>
          </a:p>
        </p:txBody>
      </p:sp>
      <p:sp>
        <p:nvSpPr>
          <p:cNvPr id="4" name="Tekstvak 3"/>
          <p:cNvSpPr txBox="1"/>
          <p:nvPr/>
        </p:nvSpPr>
        <p:spPr>
          <a:xfrm>
            <a:off x="1259632" y="2924944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Via het </a:t>
            </a:r>
            <a:r>
              <a:rPr lang="nl-NL" b="1" dirty="0" smtClean="0"/>
              <a:t>parlement</a:t>
            </a:r>
            <a:endParaRPr lang="nl-NL" b="1" dirty="0"/>
          </a:p>
        </p:txBody>
      </p:sp>
      <p:sp>
        <p:nvSpPr>
          <p:cNvPr id="5" name="Tekstvak 4"/>
          <p:cNvSpPr txBox="1"/>
          <p:nvPr/>
        </p:nvSpPr>
        <p:spPr>
          <a:xfrm>
            <a:off x="5364088" y="2924944"/>
            <a:ext cx="18722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Via </a:t>
            </a:r>
            <a:r>
              <a:rPr lang="nl-NL" b="1" dirty="0" smtClean="0"/>
              <a:t>revolutie</a:t>
            </a:r>
            <a:r>
              <a:rPr lang="nl-NL" dirty="0" smtClean="0"/>
              <a:t> (</a:t>
            </a:r>
            <a:r>
              <a:rPr lang="nl-NL" b="1" dirty="0" smtClean="0">
                <a:solidFill>
                  <a:srgbClr val="FF0000"/>
                </a:solidFill>
              </a:rPr>
              <a:t>klassenstrijd</a:t>
            </a:r>
            <a:r>
              <a:rPr lang="nl-NL" dirty="0" smtClean="0"/>
              <a:t> = </a:t>
            </a:r>
            <a:r>
              <a:rPr lang="nl-NL" sz="1200" dirty="0" smtClean="0"/>
              <a:t>bourgeoisie versus proletariaat</a:t>
            </a:r>
            <a:r>
              <a:rPr lang="nl-NL" dirty="0" smtClean="0"/>
              <a:t>)</a:t>
            </a:r>
            <a:endParaRPr lang="nl-NL" sz="1200" dirty="0"/>
          </a:p>
        </p:txBody>
      </p:sp>
      <p:sp>
        <p:nvSpPr>
          <p:cNvPr id="6" name="Tekstvak 5"/>
          <p:cNvSpPr txBox="1"/>
          <p:nvPr/>
        </p:nvSpPr>
        <p:spPr>
          <a:xfrm>
            <a:off x="1331640" y="472514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= </a:t>
            </a:r>
            <a:r>
              <a:rPr lang="nl-NL" b="1" dirty="0" smtClean="0">
                <a:solidFill>
                  <a:srgbClr val="FF0000"/>
                </a:solidFill>
              </a:rPr>
              <a:t>sociaaldemocratie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5508104" y="486916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= </a:t>
            </a:r>
            <a:r>
              <a:rPr lang="nl-NL" b="1" dirty="0" smtClean="0">
                <a:solidFill>
                  <a:srgbClr val="FF0000"/>
                </a:solidFill>
              </a:rPr>
              <a:t>communisme</a:t>
            </a:r>
            <a:endParaRPr lang="nl-NL" b="1" dirty="0">
              <a:solidFill>
                <a:srgbClr val="FF0000"/>
              </a:solidFill>
            </a:endParaRPr>
          </a:p>
        </p:txBody>
      </p:sp>
      <p:cxnSp>
        <p:nvCxnSpPr>
          <p:cNvPr id="9" name="Rechte verbindingslijn met pijl 8"/>
          <p:cNvCxnSpPr/>
          <p:nvPr/>
        </p:nvCxnSpPr>
        <p:spPr>
          <a:xfrm flipH="1">
            <a:off x="2483768" y="2780928"/>
            <a:ext cx="57606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met pijl 10"/>
          <p:cNvCxnSpPr>
            <a:endCxn id="5" idx="1"/>
          </p:cNvCxnSpPr>
          <p:nvPr/>
        </p:nvCxnSpPr>
        <p:spPr>
          <a:xfrm>
            <a:off x="4716016" y="2708920"/>
            <a:ext cx="648072" cy="7700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met pijl 12"/>
          <p:cNvCxnSpPr/>
          <p:nvPr/>
        </p:nvCxnSpPr>
        <p:spPr>
          <a:xfrm>
            <a:off x="1763688" y="3753837"/>
            <a:ext cx="0" cy="9589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met pijl 14"/>
          <p:cNvCxnSpPr/>
          <p:nvPr/>
        </p:nvCxnSpPr>
        <p:spPr>
          <a:xfrm>
            <a:off x="5940152" y="4032940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://t1.gstatic.com/images?q=tbn:ANd9GcRjzytGBBJgUmfHKDxQE5n6samjhdsD7rprGyPfAaAcpG57GRTAoQ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3501008"/>
            <a:ext cx="1390304" cy="1390304"/>
          </a:xfrm>
          <a:prstGeom prst="rect">
            <a:avLst/>
          </a:prstGeom>
          <a:noFill/>
        </p:spPr>
      </p:pic>
      <p:sp>
        <p:nvSpPr>
          <p:cNvPr id="8" name="Rechthoek 7"/>
          <p:cNvSpPr/>
          <p:nvPr/>
        </p:nvSpPr>
        <p:spPr>
          <a:xfrm>
            <a:off x="4572000" y="5686329"/>
            <a:ext cx="334577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100" dirty="0">
                <a:hlinkClick r:id="rId4"/>
              </a:rPr>
              <a:t>http://schooltv.nl/video/clipphanger-wat-is-communisme/#q=communisme</a:t>
            </a:r>
            <a:endParaRPr lang="nl-NL" sz="1100" dirty="0"/>
          </a:p>
        </p:txBody>
      </p:sp>
      <p:sp>
        <p:nvSpPr>
          <p:cNvPr id="10" name="Rechthoek 9"/>
          <p:cNvSpPr/>
          <p:nvPr/>
        </p:nvSpPr>
        <p:spPr>
          <a:xfrm>
            <a:off x="4572000" y="5211549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sz="1200" dirty="0">
                <a:hlinkClick r:id="rId5"/>
              </a:rPr>
              <a:t>http://schooltv.nl/video/karl-marx-1818-1883-grondlegger-van-het-communisme/#q=communisme</a:t>
            </a:r>
            <a:endParaRPr lang="nl-NL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Emancipatie van de arbeider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	Door socialisme, maar…. de eerste ‘beschermende’ maatregelen (sociale wetgeving) komt van vooruitstrevende liberalen!!!</a:t>
            </a:r>
          </a:p>
          <a:p>
            <a:pPr>
              <a:buNone/>
            </a:pPr>
            <a:r>
              <a:rPr lang="nl-NL" dirty="0" smtClean="0"/>
              <a:t>	</a:t>
            </a:r>
          </a:p>
          <a:p>
            <a:pPr>
              <a:buNone/>
            </a:pPr>
            <a:r>
              <a:rPr lang="nl-NL" dirty="0" smtClean="0"/>
              <a:t>	voorbeeld NL: kinderwetje van </a:t>
            </a:r>
            <a:r>
              <a:rPr lang="nl-NL" dirty="0" err="1" smtClean="0"/>
              <a:t>Van</a:t>
            </a:r>
            <a:r>
              <a:rPr lang="nl-NL" dirty="0" smtClean="0"/>
              <a:t> Houten (liberaal) (1874) </a:t>
            </a:r>
            <a:r>
              <a:rPr lang="nl-NL" dirty="0" smtClean="0">
                <a:sym typeface="Wingdings" pitchFamily="2" charset="2"/>
              </a:rPr>
              <a:t> inperking kinderarbeid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Sociale kwestie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= De zeer ellendige werk- en woon- omstandigheden van arbeiders.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Kwestie= moet de regering iets doen?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NL" dirty="0" smtClean="0">
                <a:sym typeface="Wingdings" panose="05000000000000000000" pitchFamily="2" charset="2"/>
              </a:rPr>
              <a:t>Onderzoek (parlementaire enquête)</a:t>
            </a: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Conclusie van het onderzoek: de arbeiders hebben het slecht en de regering moet maatregelen treffen.</a:t>
            </a: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 Regels over werktijden, afschaffen kinderarbeid, sociale wetgeving (bijv. uitkeringen).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7016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Examenvraag </a:t>
            </a:r>
            <a:r>
              <a:rPr lang="nl-NL" sz="2000" dirty="0" smtClean="0"/>
              <a:t>(type oorzaak-gevolg):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Tussen de </a:t>
            </a:r>
            <a:r>
              <a:rPr lang="nl-NL" dirty="0">
                <a:solidFill>
                  <a:srgbClr val="FF0000"/>
                </a:solidFill>
              </a:rPr>
              <a:t>Industriële Revolutie </a:t>
            </a:r>
            <a:r>
              <a:rPr lang="nl-NL" dirty="0"/>
              <a:t>en de opkomst van </a:t>
            </a:r>
            <a:r>
              <a:rPr lang="nl-NL" dirty="0" smtClean="0"/>
              <a:t>verschillende </a:t>
            </a:r>
            <a:r>
              <a:rPr lang="nl-NL" dirty="0" smtClean="0">
                <a:solidFill>
                  <a:srgbClr val="FF0000"/>
                </a:solidFill>
              </a:rPr>
              <a:t>emancipatiebewegingen</a:t>
            </a:r>
            <a:r>
              <a:rPr lang="nl-NL" dirty="0" smtClean="0"/>
              <a:t> </a:t>
            </a:r>
            <a:r>
              <a:rPr lang="nl-NL" dirty="0"/>
              <a:t>in de negentiende eeuw bestaat een </a:t>
            </a:r>
            <a:r>
              <a:rPr lang="nl-NL" dirty="0" smtClean="0"/>
              <a:t>oorzakelijk verband</a:t>
            </a:r>
            <a:r>
              <a:rPr lang="nl-NL" dirty="0"/>
              <a:t>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Leg </a:t>
            </a:r>
            <a:r>
              <a:rPr lang="nl-NL" dirty="0"/>
              <a:t>dit verband uit met een voorbeeld van een emancipatiebeweging uit </a:t>
            </a:r>
            <a:r>
              <a:rPr lang="nl-NL" dirty="0" smtClean="0"/>
              <a:t>de negentiende </a:t>
            </a:r>
            <a:r>
              <a:rPr lang="nl-NL" dirty="0"/>
              <a:t>eeuw.</a:t>
            </a:r>
          </a:p>
        </p:txBody>
      </p:sp>
    </p:spTree>
    <p:extLst>
      <p:ext uri="{BB962C8B-B14F-4D97-AF65-F5344CB8AC3E}">
        <p14:creationId xmlns:p14="http://schemas.microsoft.com/office/powerpoint/2010/main" val="2784008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726</Words>
  <Application>Microsoft Office PowerPoint</Application>
  <PresentationFormat>Diavoorstelling (4:3)</PresentationFormat>
  <Paragraphs>93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21" baseType="lpstr">
      <vt:lpstr>Arial</vt:lpstr>
      <vt:lpstr>Arial-BoldMT</vt:lpstr>
      <vt:lpstr>Arial-ItalicMT</vt:lpstr>
      <vt:lpstr>ArialMT</vt:lpstr>
      <vt:lpstr>Calibri</vt:lpstr>
      <vt:lpstr>Wingdings</vt:lpstr>
      <vt:lpstr>Office-thema</vt:lpstr>
      <vt:lpstr>Paragraaf 10.2 Emancipatie</vt:lpstr>
      <vt:lpstr>Kenmerkend aspect</vt:lpstr>
      <vt:lpstr>Wat weet je al? </vt:lpstr>
      <vt:lpstr>Emancipatie (gelijkberechting)</vt:lpstr>
      <vt:lpstr>Emancipatie in fases</vt:lpstr>
      <vt:lpstr>Socialisme: twee stromen</vt:lpstr>
      <vt:lpstr>Emancipatie van de arbeider</vt:lpstr>
      <vt:lpstr>Sociale kwestie</vt:lpstr>
      <vt:lpstr>Examenvraag (type oorzaak-gevolg): </vt:lpstr>
      <vt:lpstr>Antwoord examenvraag</vt:lpstr>
      <vt:lpstr>Examenvraag (type: bron interpretatie)</vt:lpstr>
      <vt:lpstr>PowerPoint-presentatie</vt:lpstr>
      <vt:lpstr>Antwoord examenvraag</vt:lpstr>
      <vt:lpstr>Conclusie / samenvattend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Paragraaf 10.2 Emancipatie</dc:title>
  <dc:creator>BMS</dc:creator>
  <cp:lastModifiedBy>Kristel Biemans</cp:lastModifiedBy>
  <cp:revision>26</cp:revision>
  <dcterms:created xsi:type="dcterms:W3CDTF">2015-01-07T07:50:03Z</dcterms:created>
  <dcterms:modified xsi:type="dcterms:W3CDTF">2015-09-11T07:17:17Z</dcterms:modified>
</cp:coreProperties>
</file>